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5" r:id="rId4"/>
    <p:sldId id="286" r:id="rId5"/>
    <p:sldId id="287" r:id="rId6"/>
    <p:sldId id="288" r:id="rId7"/>
    <p:sldId id="289" r:id="rId8"/>
    <p:sldId id="292" r:id="rId9"/>
    <p:sldId id="290" r:id="rId10"/>
    <p:sldId id="299" r:id="rId11"/>
    <p:sldId id="301" r:id="rId12"/>
    <p:sldId id="300" r:id="rId13"/>
    <p:sldId id="291" r:id="rId14"/>
    <p:sldId id="293" r:id="rId15"/>
    <p:sldId id="294" r:id="rId16"/>
    <p:sldId id="295" r:id="rId17"/>
    <p:sldId id="296" r:id="rId18"/>
    <p:sldId id="297" r:id="rId19"/>
    <p:sldId id="298" r:id="rId20"/>
  </p:sldIdLst>
  <p:sldSz cx="18288000" cy="10287000"/>
  <p:notesSz cx="6858000" cy="9144000"/>
  <p:embeddedFontLst>
    <p:embeddedFont>
      <p:font typeface="Oswald" charset="-18"/>
      <p:regular r:id="rId22"/>
      <p:bold r:id="rId23"/>
    </p:embeddedFont>
    <p:embeddedFont>
      <p:font typeface="Lato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g6ZqYU2R0DLHpqO/GF5WY/d5Fg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1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64214c949a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164214c949a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8.jpe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image" Target="../media/image9.jpe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5" Type="http://schemas.openxmlformats.org/officeDocument/2006/relationships/image" Target="../media/image4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-352964" y="-250433"/>
            <a:ext cx="7402895" cy="10777614"/>
          </a:xfrm>
          <a:prstGeom prst="rect">
            <a:avLst/>
          </a:prstGeom>
          <a:solidFill>
            <a:srgbClr val="007680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1"/>
          <p:cNvGrpSpPr/>
          <p:nvPr/>
        </p:nvGrpSpPr>
        <p:grpSpPr>
          <a:xfrm>
            <a:off x="7737232" y="2930769"/>
            <a:ext cx="10199076" cy="4337538"/>
            <a:chOff x="0" y="1188833"/>
            <a:chExt cx="13554377" cy="4849076"/>
          </a:xfrm>
        </p:grpSpPr>
        <p:sp>
          <p:nvSpPr>
            <p:cNvPr id="92" name="Google Shape;92;p1"/>
            <p:cNvSpPr/>
            <p:nvPr/>
          </p:nvSpPr>
          <p:spPr>
            <a:xfrm>
              <a:off x="0" y="4826157"/>
              <a:ext cx="13554377" cy="1211752"/>
            </a:xfrm>
            <a:prstGeom prst="rect">
              <a:avLst/>
            </a:prstGeom>
            <a:solidFill>
              <a:srgbClr val="FB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0" y="1188833"/>
              <a:ext cx="11034902" cy="1362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6600" b="1" dirty="0" smtClean="0">
                  <a:solidFill>
                    <a:srgbClr val="007680"/>
                  </a:solidFill>
                  <a:latin typeface="Oswald"/>
                  <a:sym typeface="Oswald"/>
                </a:rPr>
                <a:t>6. Która jest godzina?</a:t>
              </a:r>
              <a:endParaRPr sz="6600" b="1" dirty="0"/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473783" y="5053361"/>
              <a:ext cx="8626332" cy="861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5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799" b="1" i="0" u="none" strike="noStrike" cap="none" dirty="0" smtClean="0">
                  <a:solidFill>
                    <a:srgbClr val="FBFDF4"/>
                  </a:solidFill>
                  <a:latin typeface="Lato"/>
                  <a:ea typeface="Lato"/>
                  <a:cs typeface="Lato"/>
                  <a:sym typeface="Lato"/>
                </a:rPr>
                <a:t>Piotr Linek</a:t>
              </a:r>
              <a:endParaRPr sz="2799" b="1" i="0" u="none" strike="noStrike" cap="none" dirty="0">
                <a:solidFill>
                  <a:srgbClr val="FBFDF4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95" name="Google Shape;9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6306" y="-245985"/>
            <a:ext cx="4402896" cy="257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025" y="7925786"/>
            <a:ext cx="4402898" cy="2201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590800"/>
            <a:ext cx="16981487" cy="73152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Jem</a:t>
            </a: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bułk</a:t>
            </a: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ę</a:t>
            </a: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jajecznic</a:t>
            </a: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ę</a:t>
            </a: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zup</a:t>
            </a: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ę</a:t>
            </a: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chleb, kotlet.</a:t>
            </a: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Piję</a:t>
            </a: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herbat</a:t>
            </a: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ę</a:t>
            </a: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kaw</a:t>
            </a: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ę, </a:t>
            </a: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piwo, wino</a:t>
            </a: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Kupuję</a:t>
            </a: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wędlin</a:t>
            </a: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ę</a:t>
            </a: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chleb, mleko</a:t>
            </a: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kawa </a:t>
            </a: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mlekiem</a:t>
            </a: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herbata z </a:t>
            </a: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cukrem</a:t>
            </a: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l-PL" sz="6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narzędnik – kim? czym?)</a:t>
            </a: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kawa </a:t>
            </a: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 mleka</a:t>
            </a: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herbata </a:t>
            </a: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 cukru </a:t>
            </a: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6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dopełniacz – kogo? czego?)</a:t>
            </a:r>
            <a:endParaRPr lang="pl-PL" sz="6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31800" y="508001"/>
            <a:ext cx="17348199" cy="1879599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jeść + biernik (kogo? co?), pić + </a:t>
            </a:r>
            <a:r>
              <a:rPr lang="pl-PL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biernik </a:t>
            </a:r>
            <a:r>
              <a:rPr lang="pl-PL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(kogo? co</a:t>
            </a:r>
            <a:r>
              <a:rPr lang="pl-PL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</a:t>
            </a:r>
          </a:p>
          <a:p>
            <a:pPr algn="ctr"/>
            <a:r>
              <a:rPr lang="pl-PL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pl-PL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upować + biernik (kogo? </a:t>
            </a:r>
            <a:r>
              <a:rPr lang="pl-PL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l-PL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o?)</a:t>
            </a:r>
            <a:endParaRPr lang="pl-PL" sz="6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032000"/>
            <a:ext cx="16879887" cy="7924800"/>
          </a:xfrm>
        </p:spPr>
        <p:txBody>
          <a:bodyPr>
            <a:normAutofit fontScale="90000"/>
          </a:bodyPr>
          <a:lstStyle/>
          <a:p>
            <a:r>
              <a:rPr lang="pl-PL" sz="4800" dirty="0" smtClean="0">
                <a:solidFill>
                  <a:schemeClr val="tx1"/>
                </a:solidFill>
              </a:rPr>
              <a:t/>
            </a:r>
            <a:br>
              <a:rPr lang="pl-PL" sz="4800" dirty="0" smtClean="0">
                <a:solidFill>
                  <a:schemeClr val="tx1"/>
                </a:solidFill>
              </a:rPr>
            </a:br>
            <a:r>
              <a:rPr lang="pl-PL" sz="4800" dirty="0" smtClean="0">
                <a:solidFill>
                  <a:schemeClr val="tx1"/>
                </a:solidFill>
              </a:rPr>
              <a:t/>
            </a:r>
            <a:br>
              <a:rPr lang="pl-PL" sz="4800" dirty="0" smtClean="0">
                <a:solidFill>
                  <a:schemeClr val="tx1"/>
                </a:solidFill>
              </a:rPr>
            </a:br>
            <a:r>
              <a:rPr lang="pl-PL" sz="4800" dirty="0" smtClean="0">
                <a:solidFill>
                  <a:schemeClr val="tx1"/>
                </a:solidFill>
              </a:rPr>
              <a:t/>
            </a:r>
            <a:br>
              <a:rPr lang="pl-PL" sz="4800" dirty="0" smtClean="0">
                <a:solidFill>
                  <a:schemeClr val="tx1"/>
                </a:solidFill>
              </a:rPr>
            </a:br>
            <a:r>
              <a:rPr lang="pl-PL" sz="4800" dirty="0" smtClean="0">
                <a:solidFill>
                  <a:schemeClr val="tx1"/>
                </a:solidFill>
              </a:rPr>
              <a:t/>
            </a:r>
            <a:br>
              <a:rPr lang="pl-PL" sz="4800" dirty="0" smtClean="0">
                <a:solidFill>
                  <a:schemeClr val="tx1"/>
                </a:solidFill>
              </a:rPr>
            </a:br>
            <a:r>
              <a:rPr lang="pl-PL" sz="4800" dirty="0" smtClean="0">
                <a:solidFill>
                  <a:schemeClr val="tx1"/>
                </a:solidFill>
              </a:rPr>
              <a:t/>
            </a:r>
            <a:br>
              <a:rPr lang="pl-PL" sz="4800" dirty="0" smtClean="0">
                <a:solidFill>
                  <a:schemeClr val="tx1"/>
                </a:solidFill>
              </a:rPr>
            </a:br>
            <a:r>
              <a:rPr lang="pl-PL" sz="4800" dirty="0" smtClean="0">
                <a:solidFill>
                  <a:schemeClr val="tx1"/>
                </a:solidFill>
              </a:rPr>
              <a:t/>
            </a:r>
            <a:br>
              <a:rPr lang="pl-PL" sz="4800" dirty="0" smtClean="0">
                <a:solidFill>
                  <a:schemeClr val="tx1"/>
                </a:solidFill>
              </a:rPr>
            </a:br>
            <a:r>
              <a:rPr lang="pl-PL" sz="4800" dirty="0" smtClean="0">
                <a:solidFill>
                  <a:schemeClr val="tx1"/>
                </a:solidFill>
              </a:rPr>
              <a:t>Przed posiłkiem wypijam …………. wody.  </a:t>
            </a:r>
            <a:br>
              <a:rPr lang="pl-PL" sz="4800" dirty="0" smtClean="0">
                <a:solidFill>
                  <a:schemeClr val="tx1"/>
                </a:solidFill>
              </a:rPr>
            </a:br>
            <a:r>
              <a:rPr lang="pl-PL" sz="4800" dirty="0" smtClean="0">
                <a:solidFill>
                  <a:schemeClr val="tx1"/>
                </a:solidFill>
              </a:rPr>
              <a:t>Zjadłem cały ………….. pierogów z serem.</a:t>
            </a:r>
            <a:br>
              <a:rPr lang="pl-PL" sz="4800" dirty="0" smtClean="0">
                <a:solidFill>
                  <a:schemeClr val="tx1"/>
                </a:solidFill>
              </a:rPr>
            </a:br>
            <a:r>
              <a:rPr lang="pl-PL" sz="4800" dirty="0" smtClean="0">
                <a:solidFill>
                  <a:schemeClr val="tx1"/>
                </a:solidFill>
              </a:rPr>
              <a:t>Wypiłem …………… gorącego mleka.</a:t>
            </a:r>
            <a:br>
              <a:rPr lang="pl-PL" sz="4800" dirty="0" smtClean="0">
                <a:solidFill>
                  <a:schemeClr val="tx1"/>
                </a:solidFill>
              </a:rPr>
            </a:br>
            <a:r>
              <a:rPr lang="pl-PL" sz="4800" dirty="0" smtClean="0">
                <a:solidFill>
                  <a:schemeClr val="tx1"/>
                </a:solidFill>
              </a:rPr>
              <a:t>Codziennie rano wypijam ……………. kawy z mlekiem.</a:t>
            </a:r>
            <a:br>
              <a:rPr lang="pl-PL" sz="4800" dirty="0" smtClean="0">
                <a:solidFill>
                  <a:schemeClr val="tx1"/>
                </a:solidFill>
              </a:rPr>
            </a:br>
            <a:r>
              <a:rPr lang="pl-PL" sz="4800" dirty="0" smtClean="0">
                <a:solidFill>
                  <a:schemeClr val="tx1"/>
                </a:solidFill>
              </a:rPr>
              <a:t>Piję herbatę z dwoma ………………. cukru. </a:t>
            </a:r>
            <a:br>
              <a:rPr lang="pl-PL" sz="4800" dirty="0" smtClean="0">
                <a:solidFill>
                  <a:schemeClr val="tx1"/>
                </a:solidFill>
              </a:rPr>
            </a:br>
            <a:r>
              <a:rPr lang="pl-PL" sz="4800" dirty="0" smtClean="0">
                <a:solidFill>
                  <a:schemeClr val="tx1"/>
                </a:solidFill>
              </a:rPr>
              <a:t>Zupę jem ….........., drugie danie ………… i …………….</a:t>
            </a:r>
            <a:r>
              <a:rPr lang="pl-PL" sz="5400" dirty="0" smtClean="0">
                <a:solidFill>
                  <a:schemeClr val="tx1"/>
                </a:solidFill>
              </a:rPr>
              <a:t/>
            </a:r>
            <a:br>
              <a:rPr lang="pl-PL" sz="5400" dirty="0" smtClean="0">
                <a:solidFill>
                  <a:schemeClr val="tx1"/>
                </a:solidFill>
              </a:rPr>
            </a:br>
            <a:endParaRPr lang="pl-PL" sz="5400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0"/>
            <a:ext cx="16930687" cy="1879600"/>
          </a:xfrm>
        </p:spPr>
        <p:txBody>
          <a:bodyPr>
            <a:noAutofit/>
          </a:bodyPr>
          <a:lstStyle/>
          <a:p>
            <a:pPr algn="ctr"/>
            <a:r>
              <a:rPr lang="pl-PL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Przyjrzyj się zamieszczonym ilustracjom, a następnie uzupełnij zdania.</a:t>
            </a:r>
            <a:endParaRPr lang="pl-PL" sz="6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Obrazy: Szklanka | Darmowe wektory, zdjęcia stockowe i PS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5367" y="2035908"/>
            <a:ext cx="2196465" cy="251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Widelec Nóż Posiłek - Darmowa grafika wektorowa na Pixaba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6600" y="2006600"/>
            <a:ext cx="248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160,356 łyżka Grafika Wektorowa, Clipartów i Ilustracji - 123R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2200" y="307340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Łyżeczki - ERLI.pl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803400"/>
            <a:ext cx="353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Fotoomnia.com - Talerz Darmowa Ikona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4487" y="2643187"/>
            <a:ext cx="3109913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Fotoomnia.com - Gorący Kubek z Herbatą darmowa ikon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0" y="4724400"/>
            <a:ext cx="33924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Fotoomnia.com - Kawa w Filiżance - darmowa ikona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652625" y="6969125"/>
            <a:ext cx="24955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5000" y="2260600"/>
            <a:ext cx="17195799" cy="7594600"/>
          </a:xfrm>
        </p:spPr>
        <p:txBody>
          <a:bodyPr>
            <a:normAutofit/>
          </a:bodyPr>
          <a:lstStyle/>
          <a:p>
            <a:r>
              <a:rPr lang="pl-PL" sz="5400" dirty="0" smtClean="0"/>
              <a:t>kawa z ..…; herbata z ….. i .....;  bułka z …..; kotlet z ….. i ..…; pomidorowa z ……; kanapka z …..; śledź w …..; naleśniki z …; </a:t>
            </a:r>
            <a:br>
              <a:rPr lang="pl-PL" sz="5400" dirty="0" smtClean="0"/>
            </a:br>
            <a:endParaRPr lang="pl-PL" sz="5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5000" y="584200"/>
            <a:ext cx="17119599" cy="18796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l-PL" sz="10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Uzupełnij nazwy potraw i napojów korzystając </a:t>
            </a:r>
          </a:p>
          <a:p>
            <a:pPr algn="ctr"/>
            <a:r>
              <a:rPr lang="pl-PL" sz="10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zamieszczonych ilustracji.</a:t>
            </a:r>
          </a:p>
          <a:p>
            <a:endParaRPr lang="pl-PL" sz="6600" dirty="0"/>
          </a:p>
        </p:txBody>
      </p:sp>
      <p:pic>
        <p:nvPicPr>
          <p:cNvPr id="4" name="Obraz 3" descr="Grafika wektorowa Dżem, Dżem obrazy wektorowe | Depositphoto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663" y="4442649"/>
            <a:ext cx="1963738" cy="223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100+ grafik wektorowych z kategorii Olej i Ropa Naftowa łącznie - Pixaba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343400"/>
            <a:ext cx="210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Makaron Talerze Ułożone W Stos - Darmowa grafika wektorowa na Pixabay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7600" y="7518400"/>
            <a:ext cx="246380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ukier Obrazy PNG | Wektory i pliki PSD | Darmowe pobieranie na Pngtre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94974" y="4724400"/>
            <a:ext cx="21558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Grafika wektorowa Dwa ziemniaki, Dwa ziemniaki obrazy wektorowe |  Depositphotos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85800" y="4267200"/>
            <a:ext cx="284480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Obrazy: Ser Zolty | Darmowe wektory, zdjęcia stockowe i PSD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785600" y="7391400"/>
            <a:ext cx="26416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40+ darmowych obrazów z kategorii Surówka i Jedzenie - Pixabay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9000" y="7569201"/>
            <a:ext cx="2768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Cytryna Edukacja Owoc - Darmowa grafika wektorowa na Pixabay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51687" y="4650030"/>
            <a:ext cx="2105025" cy="220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Mleko Proszek Jedzenie - Darmowa grafika wektorowa na Pixabay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56237" y="7416800"/>
            <a:ext cx="1935163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100+ darmowych obrazów z kategorii Wędliny i Jedzenie - Pixabay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960601" y="7493000"/>
            <a:ext cx="2741612" cy="223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1397000"/>
            <a:ext cx="17221199" cy="8407400"/>
          </a:xfrm>
        </p:spPr>
        <p:txBody>
          <a:bodyPr>
            <a:normAutofit/>
          </a:bodyPr>
          <a:lstStyle/>
          <a:p>
            <a:r>
              <a:rPr lang="pl-PL" u="sng" dirty="0" smtClean="0"/>
              <a:t>napoje</a:t>
            </a:r>
            <a:r>
              <a:rPr lang="pl-PL" dirty="0" smtClean="0"/>
              <a:t>: kawa, herbata, sok, woda, wino, piwo, alkohole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u="sng" dirty="0" smtClean="0"/>
              <a:t>desery</a:t>
            </a:r>
            <a:r>
              <a:rPr lang="pl-PL" dirty="0" smtClean="0"/>
              <a:t>: ciasto, lody, gofry, naleśniki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u="sng" dirty="0" smtClean="0"/>
              <a:t>zupy</a:t>
            </a:r>
            <a:r>
              <a:rPr lang="pl-PL" dirty="0" smtClean="0"/>
              <a:t>: rosół, barszcz ukraiński, flaki, pomidorowa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06400" y="1"/>
            <a:ext cx="17322799" cy="1244599"/>
          </a:xfrm>
        </p:spPr>
        <p:txBody>
          <a:bodyPr>
            <a:normAutofit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restauracji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Darmowa grafika wektorowa Wektor o filiżankę kaw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2514600"/>
            <a:ext cx="1854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erbata clipart Pobierz za darm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1" y="2006600"/>
            <a:ext cx="19558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Spienić Kubek Piwo - Darmowa grafika wektorowa na Pixabay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3200" y="2184400"/>
            <a:ext cx="16256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Sok Pomarańczowy - Darmowa grafika wektorowa na Pixabay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21550" y="2155771"/>
            <a:ext cx="1409700" cy="191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Darmowa grafika wektorowa Szklanka wody PSD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34500" y="2019300"/>
            <a:ext cx="16891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Wino Szkło Czerwony - Darmowa grafika wektorowa na Pixabay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614150" y="2362200"/>
            <a:ext cx="1085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39,653 Wódka Grafika Wektorowa, Clipartów i Ilustracji - 123R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30175" y="2352674"/>
            <a:ext cx="20796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Obrazy: Ciasto | Darmowe wektory, zdjęcia stockowe i PSD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1787" y="5186171"/>
            <a:ext cx="2028825" cy="194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6+ ilustracji z kategorii Icecream i Lody łącznie - Pixabay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17875" y="5232401"/>
            <a:ext cx="13906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Gofry: wektory i ilustracje do darmowego pobrania | Freepik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41975" y="5197475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18,959 Naleśnik Grafika Wektorowa, Clipartów i Ilustracji - 123RF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59800" y="5116512"/>
            <a:ext cx="20828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 descr="Rosół Z Kury Kreskówka - Stockowe grafiki wektorowe i więcej obrazów Rosół  z kury - Rosół z kury, Dowcip rysunkowy, Kura - Drób - iStock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252200" y="7874767"/>
            <a:ext cx="2108200" cy="208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 descr="583 Barszcz Grafika Wektorowa, Clipartów i Ilustracji - 123RF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5762" y="8162925"/>
            <a:ext cx="2124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16" descr="Fototapeta: zupa flaczki drobiowe #62374932 | Naklejamy.com'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71240" y="8077200"/>
            <a:ext cx="282956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az 17" descr="6,411 Zupa Pomidorowa Grafika Wektorowa, Clipartów i Ilustracji - 123RF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478712" y="8204200"/>
            <a:ext cx="242728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16930687" cy="5499100"/>
          </a:xfrm>
        </p:spPr>
        <p:txBody>
          <a:bodyPr>
            <a:normAutofit/>
          </a:bodyPr>
          <a:lstStyle/>
          <a:p>
            <a:r>
              <a:rPr lang="pl-PL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przystawki</a:t>
            </a:r>
            <a:r>
              <a:rPr lang="pl-PL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śledź w oleju, tatar wołowy, cebularz zamojski, galareta drobiowa</a:t>
            </a:r>
            <a:endParaRPr lang="pl-PL" sz="4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838200"/>
            <a:ext cx="16956087" cy="1879600"/>
          </a:xfrm>
        </p:spPr>
        <p:txBody>
          <a:bodyPr>
            <a:noAutofit/>
          </a:bodyPr>
          <a:lstStyle/>
          <a:p>
            <a:pPr algn="ctr"/>
            <a:r>
              <a:rPr lang="pl-PL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dania główne</a:t>
            </a:r>
            <a:r>
              <a:rPr lang="pl-PL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kotlet schabowy, kotlet mielony, pierogi, stek, gołąbki, kurczak pieczony, karp  smażony </a:t>
            </a:r>
            <a:br>
              <a:rPr lang="pl-PL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67,005 Karp Zdjęcia Stockowe - 123R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63800"/>
            <a:ext cx="2946400" cy="226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Grafika wektorowa Kotlet schabowy smażony, Kotlet schabowy smażony obrazy  wektorowe | Depositphoto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829" y="1943100"/>
            <a:ext cx="2667171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28,425 Kurczak Pieczony Grafika Wektorowa, Clipartów i Ilustracji - 123R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2400" y="1981200"/>
            <a:ext cx="23622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Grafika wektorowa Szkic pierogi, Szkic pierogi obrazy wektorowe |  Depositphoto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9801" y="2489200"/>
            <a:ext cx="25320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Stek Mięso Jedzenie - Darmowa grafika wektorowa na Pixabay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87840" y="2362200"/>
            <a:ext cx="3566160" cy="23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Fototapeta: food #444463730 | Naklejamy.com'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7287" y="2336800"/>
            <a:ext cx="2576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100+ darmowych obrazów z kategorii Gołąbek i Gołąbek Pokoju - Pixabay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55900" y="2396626"/>
            <a:ext cx="2362200" cy="168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Śledzie w oleju czyli tradycyjny śledź z cebulą i liściem laurowym.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6883400"/>
            <a:ext cx="303212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Tatar wołowy klasyczny - Przepis - Kosą po patelni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017051" y="6932612"/>
            <a:ext cx="260389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Cebula - najlepsze znaleziska i wpisy o #cebula w Wykop.pl - od wpisu  15570939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605001" y="6731000"/>
            <a:ext cx="2671762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 descr="Przepis na Galareta drobiowa - najlepszey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90637" y="6858000"/>
            <a:ext cx="33829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768600"/>
            <a:ext cx="17083088" cy="69850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napoje</a:t>
            </a:r>
            <a:b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desery</a:t>
            </a:r>
            <a:b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zupy</a:t>
            </a:r>
            <a:b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dania główne</a:t>
            </a:r>
            <a:b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przystawki</a:t>
            </a:r>
            <a:endParaRPr lang="pl-PL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406401"/>
            <a:ext cx="16981487" cy="18287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Stwórz z koleżanką (kolegą) z ławki tradycyjne menu restauracji ukraińskiej.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1600200"/>
            <a:ext cx="16702087" cy="8356600"/>
          </a:xfrm>
        </p:spPr>
        <p:txBody>
          <a:bodyPr>
            <a:normAutofit fontScale="90000"/>
          </a:bodyPr>
          <a:lstStyle/>
          <a:p>
            <a:r>
              <a:rPr lang="pl-PL" sz="4800" dirty="0" smtClean="0"/>
              <a:t>-  </a:t>
            </a:r>
            <a:r>
              <a:rPr lang="pl-PL" sz="4800" u="sng" dirty="0" smtClean="0"/>
              <a:t>Kierownik sali</a:t>
            </a:r>
            <a:r>
              <a:rPr lang="pl-PL" sz="4800" dirty="0" smtClean="0"/>
              <a:t>: Restauracja „Piwnica pod św. Kazimierzem”, </a:t>
            </a:r>
            <a:br>
              <a:rPr lang="pl-PL" sz="4800" dirty="0" smtClean="0"/>
            </a:br>
            <a:r>
              <a:rPr lang="pl-PL" sz="4800" dirty="0" smtClean="0"/>
              <a:t>w czym mogę pomóc?</a:t>
            </a:r>
            <a:br>
              <a:rPr lang="pl-PL" sz="4800" dirty="0" smtClean="0"/>
            </a:br>
            <a:r>
              <a:rPr lang="pl-PL" sz="4800" dirty="0" smtClean="0"/>
              <a:t>-  </a:t>
            </a:r>
            <a:r>
              <a:rPr lang="pl-PL" sz="4800" u="sng" dirty="0" smtClean="0"/>
              <a:t>Michał</a:t>
            </a:r>
            <a:r>
              <a:rPr lang="pl-PL" sz="4800" dirty="0" smtClean="0"/>
              <a:t>: Czy mógłbym zarezerwować stolik na dzisiejszy wieczór?</a:t>
            </a:r>
            <a:br>
              <a:rPr lang="pl-PL" sz="4800" dirty="0" smtClean="0"/>
            </a:br>
            <a:r>
              <a:rPr lang="pl-PL" sz="4800" dirty="0" smtClean="0"/>
              <a:t>-  </a:t>
            </a:r>
            <a:r>
              <a:rPr lang="pl-PL" sz="4800" u="sng" dirty="0" smtClean="0"/>
              <a:t>Kierownik sali</a:t>
            </a:r>
            <a:r>
              <a:rPr lang="pl-PL" sz="4800" dirty="0" smtClean="0"/>
              <a:t>: Tak, mamy jeszcze kilka wolnych stolików? Na którą godzinę dokładnie ma być rezerwacja?</a:t>
            </a:r>
            <a:br>
              <a:rPr lang="pl-PL" sz="4800" dirty="0" smtClean="0"/>
            </a:br>
            <a:r>
              <a:rPr lang="pl-PL" sz="4800" dirty="0" smtClean="0"/>
              <a:t>-  </a:t>
            </a:r>
            <a:r>
              <a:rPr lang="pl-PL" sz="4800" u="sng" dirty="0" smtClean="0"/>
              <a:t>Michał</a:t>
            </a:r>
            <a:r>
              <a:rPr lang="pl-PL" sz="4800" dirty="0" smtClean="0"/>
              <a:t>: Na 18:30. </a:t>
            </a:r>
            <a:br>
              <a:rPr lang="pl-PL" sz="4800" dirty="0" smtClean="0"/>
            </a:br>
            <a:r>
              <a:rPr lang="pl-PL" sz="4800" dirty="0" smtClean="0"/>
              <a:t>- </a:t>
            </a:r>
            <a:r>
              <a:rPr lang="pl-PL" sz="4800" u="sng" dirty="0" smtClean="0"/>
              <a:t> Kierownik sali:</a:t>
            </a:r>
            <a:r>
              <a:rPr lang="pl-PL" sz="4800" dirty="0" smtClean="0"/>
              <a:t> Na ile osób?</a:t>
            </a:r>
            <a:br>
              <a:rPr lang="pl-PL" sz="4800" dirty="0" smtClean="0"/>
            </a:br>
            <a:r>
              <a:rPr lang="pl-PL" sz="4800" dirty="0" smtClean="0"/>
              <a:t>-  </a:t>
            </a:r>
            <a:r>
              <a:rPr lang="pl-PL" sz="4800" u="sng" dirty="0" smtClean="0"/>
              <a:t>Michał</a:t>
            </a:r>
            <a:r>
              <a:rPr lang="pl-PL" sz="4800" dirty="0" smtClean="0"/>
              <a:t>: Na 4</a:t>
            </a:r>
            <a:br>
              <a:rPr lang="pl-PL" sz="4800" dirty="0" smtClean="0"/>
            </a:br>
            <a:r>
              <a:rPr lang="pl-PL" sz="4800" dirty="0" smtClean="0"/>
              <a:t>-  </a:t>
            </a:r>
            <a:r>
              <a:rPr lang="pl-PL" sz="4800" u="sng" dirty="0" smtClean="0"/>
              <a:t>Kierownik sali:</a:t>
            </a:r>
            <a:r>
              <a:rPr lang="pl-PL" sz="4800" dirty="0" smtClean="0"/>
              <a:t> Na jakie nazwisko dokonać rezerwacji?</a:t>
            </a:r>
            <a:br>
              <a:rPr lang="pl-PL" sz="4800" dirty="0" smtClean="0"/>
            </a:br>
            <a:r>
              <a:rPr lang="pl-PL" sz="4800" dirty="0" smtClean="0"/>
              <a:t>-  </a:t>
            </a:r>
            <a:r>
              <a:rPr lang="pl-PL" sz="4800" u="sng" dirty="0" smtClean="0"/>
              <a:t>Michał:</a:t>
            </a:r>
            <a:r>
              <a:rPr lang="pl-PL" sz="4800" dirty="0" smtClean="0"/>
              <a:t> </a:t>
            </a:r>
            <a:r>
              <a:rPr lang="pl-PL" sz="4800" dirty="0" err="1" smtClean="0"/>
              <a:t>Michał</a:t>
            </a:r>
            <a:r>
              <a:rPr lang="pl-PL" sz="4800" dirty="0" smtClean="0"/>
              <a:t> Dąbrowski.</a:t>
            </a:r>
            <a:br>
              <a:rPr lang="pl-PL" sz="4800" dirty="0" smtClean="0"/>
            </a:br>
            <a:r>
              <a:rPr lang="pl-PL" sz="4800" dirty="0" smtClean="0"/>
              <a:t>-</a:t>
            </a:r>
            <a:r>
              <a:rPr lang="pl-PL" sz="4800" u="sng" dirty="0" smtClean="0"/>
              <a:t>  Kierownik sali:</a:t>
            </a:r>
            <a:r>
              <a:rPr lang="pl-PL" sz="4800" dirty="0" smtClean="0"/>
              <a:t> Zapisałem. Dziękuję. Oczekujemy Państwa o godzinie 18:30.</a:t>
            </a:r>
            <a:br>
              <a:rPr lang="pl-PL" sz="4800" dirty="0" smtClean="0"/>
            </a:br>
            <a:r>
              <a:rPr lang="pl-PL" sz="4800" dirty="0" smtClean="0"/>
              <a:t>-  </a:t>
            </a:r>
            <a:r>
              <a:rPr lang="pl-PL" sz="4800" u="sng" dirty="0" smtClean="0"/>
              <a:t>Michał</a:t>
            </a:r>
            <a:r>
              <a:rPr lang="pl-PL" sz="4800" dirty="0" smtClean="0"/>
              <a:t>: Dziękuję bardzo, do zobaczenia.</a:t>
            </a:r>
            <a:br>
              <a:rPr lang="pl-PL" sz="4800" dirty="0" smtClean="0"/>
            </a:b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/>
            </a:r>
            <a:br>
              <a:rPr lang="pl-PL" sz="4800" dirty="0" smtClean="0"/>
            </a:br>
            <a:endParaRPr lang="pl-PL" sz="4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1"/>
            <a:ext cx="16752887" cy="1473199"/>
          </a:xfrm>
        </p:spPr>
        <p:txBody>
          <a:bodyPr>
            <a:normAutofit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Telefoniczna rezerwacja stolika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1371600"/>
            <a:ext cx="17006887" cy="84328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4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Kelner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Dzień dobry, oto nasze menu. Proszę się zastanowić. Za chwilę do Państwa wrócę, żeby przyjąć zamówienie.</a:t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4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Goście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Dziękujemy.</a:t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4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Kelner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Czy już się Państwo zdecydowali?</a:t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4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Goście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Poprosimy dwa razy rosół z kaczki, dwa razy barszcz ukraiński, raz gołąbki, jeden schabowy, pierogi i placek po węgiersku.</a:t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4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Kelner: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Czy coś do picia?</a:t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4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Goście: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Tak, dwa razy piwo i dwie lampki wytrawnego wina dla pań. </a:t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4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Kelner: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Czy coś na deser?</a:t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4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Goście: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co pan proponuje?</a:t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4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Kelner: 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Mamy bardzo dobry deser lodowy.</a:t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4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Goście: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takim razie poprosimy 4 razy.</a:t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4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Kelner: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Dziękuję, za chwilę wrócę i podam napoje.</a:t>
            </a:r>
            <a:r>
              <a:rPr lang="pl-PL" sz="5400" dirty="0" smtClean="0"/>
              <a:t/>
            </a:r>
            <a:br>
              <a:rPr lang="pl-PL" sz="5400" dirty="0" smtClean="0"/>
            </a:br>
            <a:endParaRPr lang="pl-PL" sz="5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5000" y="431801"/>
            <a:ext cx="17144999" cy="11175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Zamówienie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1574800"/>
            <a:ext cx="17108487" cy="84074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Goście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Poprosimy rachunek.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Kelner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Oczywiście, już podchodzę. Czy Państwu smakowało?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Goście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Tak, wszystko było bardzo smaczne.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Kelner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Bardzo się cieszę. Oto Państwa rachunek: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dwa razy rosół, dwa razy barszcz, gołąbki, schabowy, pierogi, placek po węgiersku, dwa piwa, dwie lampki wina i cztery desery lodowe. To będzie razem 283 zł i 60 </a:t>
            </a:r>
            <a:r>
              <a:rPr lang="pl-PL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Goście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Bardzo proszę.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Kelner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Już wydaję resztę.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Goście: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Dziękujemy, nie trzeba.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Kelner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Bardzo dziękuję. Zapraszamy ponownie.</a:t>
            </a:r>
            <a:r>
              <a:rPr lang="pl-PL" sz="5400" dirty="0" smtClean="0"/>
              <a:t/>
            </a:r>
            <a:br>
              <a:rPr lang="pl-PL" sz="5400" dirty="0" smtClean="0"/>
            </a:br>
            <a:endParaRPr lang="pl-PL" sz="5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406401"/>
            <a:ext cx="17108487" cy="1193799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Rachunek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3556000"/>
            <a:ext cx="16956087" cy="6121400"/>
          </a:xfrm>
        </p:spPr>
        <p:txBody>
          <a:bodyPr>
            <a:normAutofit/>
          </a:bodyPr>
          <a:lstStyle/>
          <a:p>
            <a:pPr algn="ctr"/>
            <a:r>
              <a:rPr lang="pl-PL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Przedstaw dialog z kelnerem przyjmującym twoje zamówienie.</a:t>
            </a:r>
            <a:br>
              <a:rPr lang="pl-PL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Ułóż dialog z kelnerem, którego prosisz o rachunek, a następnie dokonujesz zapłaty.  </a:t>
            </a:r>
            <a:endParaRPr lang="pl-PL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812800"/>
            <a:ext cx="16930687" cy="2260600"/>
          </a:xfrm>
        </p:spPr>
        <p:txBody>
          <a:bodyPr>
            <a:noAutofit/>
          </a:bodyPr>
          <a:lstStyle/>
          <a:p>
            <a:pPr algn="ctr"/>
            <a:r>
              <a:rPr lang="pl-PL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Przedstaw dialog telefonicznej rezerwacji stolika dwuosobowego na wieczorne spotkanie z przyjacielem (przyjaciółką)</a:t>
            </a:r>
            <a:endParaRPr lang="pl-PL" sz="6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164214c949a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6306" y="-245985"/>
            <a:ext cx="4402896" cy="257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64214c949a_1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1075" y="8677300"/>
            <a:ext cx="3785851" cy="18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64214c949a_1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867575"/>
            <a:ext cx="17983201" cy="79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3378200"/>
            <a:ext cx="16930688" cy="6400800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457201"/>
            <a:ext cx="17057687" cy="3987799"/>
          </a:xfrm>
        </p:spPr>
        <p:txBody>
          <a:bodyPr>
            <a:noAutofit/>
          </a:bodyPr>
          <a:lstStyle/>
          <a:p>
            <a:pPr algn="ctr"/>
            <a:r>
              <a:rPr lang="pl-PL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Która jest godzina?</a:t>
            </a:r>
          </a:p>
          <a:p>
            <a:pPr algn="ctr"/>
            <a:r>
              <a:rPr lang="pl-PL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wieczór i noc</a:t>
            </a:r>
            <a:r>
              <a:rPr lang="pl-PL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pierwsza trzydzieści, pierwsza czterdzieści, czwarta dziesięć, druga piętnaście, dwudziesta druga czterdzieści pięć, dwudziesta pięćdziesiąt, dwudziesta czwarta, dwudziesta pierwsza pięćdziesiąt pięć, osiemnasta pięć, dziewiętnasta dwadzieścia pięć, trzecia trzydzieści pięć, trzecia dwadzieścia</a:t>
            </a:r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SCRE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7200" y="4800600"/>
            <a:ext cx="769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41799" y="4406900"/>
            <a:ext cx="9271001" cy="55753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406401"/>
            <a:ext cx="17006887" cy="37591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sz="5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Która jest godzina?</a:t>
            </a:r>
          </a:p>
          <a:p>
            <a:pPr algn="ctr"/>
            <a:r>
              <a:rPr lang="pl-PL" sz="4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rano, południe, popołudnie</a:t>
            </a:r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trzynasta trzydzieści, trzynasta czterdzieści, szesnasta dziesięć, czternasta piętnaście, dziesiąta czterdzieści pięć, ósma pięćdziesiąt, dwunasta, dziewiąta pięćdziesiąt pięć, szósta pięć, siódma dwadzieścia pięć, piętnasta trzydzieści pięć, piętnasta dwadzieścia</a:t>
            </a:r>
          </a:p>
          <a:p>
            <a:endParaRPr lang="pl-PL" dirty="0"/>
          </a:p>
        </p:txBody>
      </p:sp>
      <p:pic>
        <p:nvPicPr>
          <p:cNvPr id="4" name="Obraz 3" descr="SCRE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3600" y="4419600"/>
            <a:ext cx="843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1879600"/>
            <a:ext cx="17159287" cy="8001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 30 – trzynasta trzydzieści/ wpół do czternastej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 35 – trzynasta trzydzieści pięć/ za dwadzieścia pięć czternasta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 45 – trzynasta czterdzieści pięć/ za piętnaście czternasta/ za kwadrans czternasta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 55 – trzynasta pięćdziesiąt pięć/ za pięć czternasta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 05 – czternasta pięć/ </a:t>
            </a:r>
            <a:r>
              <a:rPr lang="pl-PL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pięć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 czternastej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 15 – czternasta piętnaście/ </a:t>
            </a:r>
            <a:r>
              <a:rPr lang="pl-PL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piętnaście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 czternastej/ kwadrans po czternastej 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 00 – południe 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24: 00 – północ </a:t>
            </a:r>
            <a:endParaRPr lang="pl-P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84200" y="406401"/>
            <a:ext cx="17221199" cy="1295399"/>
          </a:xfrm>
        </p:spPr>
        <p:txBody>
          <a:bodyPr>
            <a:normAutofit/>
          </a:bodyPr>
          <a:lstStyle/>
          <a:p>
            <a:pPr algn="ctr"/>
            <a:r>
              <a:rPr lang="pl-PL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Która jest godzina?</a:t>
            </a:r>
            <a:endParaRPr lang="pl-PL" sz="6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133600"/>
            <a:ext cx="16879887" cy="7594599"/>
          </a:xfrm>
        </p:spPr>
        <p:txBody>
          <a:bodyPr/>
          <a:lstStyle/>
          <a:p>
            <a:r>
              <a:rPr lang="pl-PL" dirty="0" smtClean="0"/>
              <a:t>1. O której godzinie odjeżdża autobus do Warszawy? (15:25)</a:t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Autobus do Warszawy odjeżdża o godzinie piętnastej dwadzieścia pięć.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2. O której godzinie odjeżdża pociąg do Lublina? (18:33)</a:t>
            </a:r>
            <a:br>
              <a:rPr lang="pl-PL" dirty="0" smtClean="0"/>
            </a:br>
            <a:r>
              <a:rPr lang="pl-PL" dirty="0" smtClean="0"/>
              <a:t>………………………………………………………………………………………………………………</a:t>
            </a:r>
            <a:br>
              <a:rPr lang="pl-PL" dirty="0" smtClean="0"/>
            </a:br>
            <a:r>
              <a:rPr lang="pl-PL" dirty="0" smtClean="0"/>
              <a:t>3. O której zaczynają się zajęcia z języka polskiego? (9:00)</a:t>
            </a:r>
            <a:br>
              <a:rPr lang="pl-PL" dirty="0" smtClean="0"/>
            </a:br>
            <a:r>
              <a:rPr lang="pl-PL" dirty="0" smtClean="0"/>
              <a:t>……………………………………………………………………………………………………………….</a:t>
            </a:r>
            <a:br>
              <a:rPr lang="pl-PL" dirty="0" smtClean="0"/>
            </a:br>
            <a:r>
              <a:rPr lang="pl-PL" dirty="0" smtClean="0"/>
              <a:t>4. O której grają „Gwiezdne wojny”? (17:30)</a:t>
            </a:r>
            <a:br>
              <a:rPr lang="pl-PL" dirty="0" smtClean="0"/>
            </a:br>
            <a:r>
              <a:rPr lang="pl-PL" dirty="0" smtClean="0"/>
              <a:t>……………………………………………………………………………………………………………….</a:t>
            </a:r>
            <a:br>
              <a:rPr lang="pl-PL" dirty="0" smtClean="0"/>
            </a:br>
            <a:r>
              <a:rPr lang="pl-PL" dirty="0" smtClean="0"/>
              <a:t>5. O której spotykamy się w restauracji „Piwnica pod św. Kazimierzem”? (14:15) ……………………………………………………………………………………………………</a:t>
            </a:r>
            <a:br>
              <a:rPr lang="pl-PL" dirty="0" smtClean="0"/>
            </a:br>
            <a:r>
              <a:rPr lang="pl-PL" dirty="0" smtClean="0"/>
              <a:t>6. O której masz samolot do Lwowa? (7:10)</a:t>
            </a:r>
            <a:br>
              <a:rPr lang="pl-PL" dirty="0" smtClean="0"/>
            </a:br>
            <a:r>
              <a:rPr lang="pl-PL" dirty="0" smtClean="0"/>
              <a:t>…………………………………………………………………………………………………………………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533401"/>
            <a:ext cx="17006887" cy="1269999"/>
          </a:xfrm>
        </p:spPr>
        <p:txBody>
          <a:bodyPr>
            <a:normAutofit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której godzinie?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286000"/>
            <a:ext cx="16803687" cy="76454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mleko, pieczywo, masło, jajka, jogurt, wędlina, ser, owoce, warzywa, herbata, kawa, makaron, ryba,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dżem</a:t>
            </a:r>
            <a:endParaRPr lang="pl-P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508001"/>
            <a:ext cx="17017999" cy="1396999"/>
          </a:xfrm>
        </p:spPr>
        <p:txBody>
          <a:bodyPr>
            <a:normAutofit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sklepie spożywczym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Darmowa grafika wektorowa warzyw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5029200"/>
            <a:ext cx="2819400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Ser Zdanego Sera Organiczny - Darmowa grafika wektorowa na Pixaba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5989" y="4963970"/>
            <a:ext cx="2892822" cy="234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Obrazy: Chleb | Darmowe wektory, zdjęcia stockowe i PSD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5630" y="5130800"/>
            <a:ext cx="3435969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erbata clipart Pobierz za darmo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2400" y="5054600"/>
            <a:ext cx="2514599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Darmowa grafika wektorowa Wektor o filiżankę kawy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601" y="7467599"/>
            <a:ext cx="2921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Miska Owoców Owoce Jedzenie - Darmowa grafika wektorowa na Pixabay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8000" y="7569200"/>
            <a:ext cx="23876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Darmowa grafika wektorowa Mleko tetra pack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25401" y="45974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42,407 Masło Grafika Wektorowa, Clipartów i Ilustracji - 123RF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706600" y="5029200"/>
            <a:ext cx="3200399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Smieszne jaja 03 clipart Pobierz za darmo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44810" y="7315200"/>
            <a:ext cx="2784989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Grafika wektorowa, ikony, ilustracje Wędliny na licencji royalty-free -  iStock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847262" y="7116762"/>
            <a:ext cx="25050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70+ darmowych obrazów z kategorii Tagliatelle i Makaron - Pixabay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613480" y="7493001"/>
            <a:ext cx="2575719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 descr="Grafika wektorowa Jogurt, Jogurt obrazy wektorowe | Depositphotos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781212" y="381000"/>
            <a:ext cx="187178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 descr="Złota Rybka Ryby Zwierzę - Darmowa grafika wektorowa na Pixabay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401758" y="7594600"/>
            <a:ext cx="2556042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16" descr="Grafika wektorowa Dżem, Dżem obrazy wektorowe | Depositphotos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570200" y="2794000"/>
            <a:ext cx="22606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1955800"/>
            <a:ext cx="16981487" cy="79502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 smtClean="0"/>
              <a:t>1 zł (złot</a:t>
            </a:r>
            <a:r>
              <a:rPr lang="pl-PL" sz="4400" u="sng" dirty="0" smtClean="0">
                <a:solidFill>
                  <a:srgbClr val="FF0000"/>
                </a:solidFill>
              </a:rPr>
              <a:t>y</a:t>
            </a:r>
            <a:r>
              <a:rPr lang="pl-PL" sz="4400" dirty="0" smtClean="0"/>
              <a:t>)</a:t>
            </a:r>
            <a:br>
              <a:rPr lang="pl-PL" sz="4400" dirty="0" smtClean="0"/>
            </a:br>
            <a:r>
              <a:rPr lang="pl-PL" sz="4400" dirty="0" smtClean="0"/>
              <a:t>2, 3, 4 zł (złot</a:t>
            </a:r>
            <a:r>
              <a:rPr lang="pl-PL" sz="4400" u="sng" dirty="0" smtClean="0">
                <a:solidFill>
                  <a:srgbClr val="FF0000"/>
                </a:solidFill>
              </a:rPr>
              <a:t>e</a:t>
            </a:r>
            <a:r>
              <a:rPr lang="pl-PL" sz="4400" dirty="0" smtClean="0"/>
              <a:t>)</a:t>
            </a:r>
            <a:br>
              <a:rPr lang="pl-PL" sz="4400" dirty="0" smtClean="0"/>
            </a:br>
            <a:r>
              <a:rPr lang="pl-PL" sz="4400" dirty="0" smtClean="0"/>
              <a:t>5 – 21 zł (złot</a:t>
            </a:r>
            <a:r>
              <a:rPr lang="pl-PL" sz="4400" u="sng" dirty="0" smtClean="0">
                <a:solidFill>
                  <a:srgbClr val="FF0000"/>
                </a:solidFill>
              </a:rPr>
              <a:t>ych</a:t>
            </a:r>
            <a:r>
              <a:rPr lang="pl-PL" sz="4400" dirty="0" smtClean="0"/>
              <a:t>)</a:t>
            </a:r>
            <a:br>
              <a:rPr lang="pl-PL" sz="4400" dirty="0" smtClean="0"/>
            </a:br>
            <a:r>
              <a:rPr lang="pl-PL" sz="4400" dirty="0" smtClean="0"/>
              <a:t>2</a:t>
            </a:r>
            <a:r>
              <a:rPr lang="pl-PL" sz="4400" u="sng" dirty="0" smtClean="0"/>
              <a:t>2</a:t>
            </a:r>
            <a:r>
              <a:rPr lang="pl-PL" sz="4400" dirty="0" smtClean="0"/>
              <a:t>, 2</a:t>
            </a:r>
            <a:r>
              <a:rPr lang="pl-PL" sz="4400" u="sng" dirty="0" smtClean="0"/>
              <a:t>3</a:t>
            </a:r>
            <a:r>
              <a:rPr lang="pl-PL" sz="4400" dirty="0" smtClean="0"/>
              <a:t>, 2</a:t>
            </a:r>
            <a:r>
              <a:rPr lang="pl-PL" sz="4400" u="sng" dirty="0" smtClean="0"/>
              <a:t>4</a:t>
            </a:r>
            <a:r>
              <a:rPr lang="pl-PL" sz="4400" dirty="0" smtClean="0"/>
              <a:t> zł (złot</a:t>
            </a:r>
            <a:r>
              <a:rPr lang="pl-PL" sz="4400" u="sng" dirty="0" smtClean="0">
                <a:solidFill>
                  <a:srgbClr val="FF0000"/>
                </a:solidFill>
              </a:rPr>
              <a:t>e</a:t>
            </a:r>
            <a:r>
              <a:rPr lang="pl-PL" sz="4400" dirty="0" smtClean="0"/>
              <a:t>)</a:t>
            </a:r>
            <a:br>
              <a:rPr lang="pl-PL" sz="4400" dirty="0" smtClean="0"/>
            </a:br>
            <a:r>
              <a:rPr lang="pl-PL" sz="4400" dirty="0" smtClean="0"/>
              <a:t>25, 35, 46, 157, 1159 zł (złot</a:t>
            </a:r>
            <a:r>
              <a:rPr lang="pl-PL" sz="4400" u="sng" dirty="0" smtClean="0">
                <a:solidFill>
                  <a:srgbClr val="FF0000"/>
                </a:solidFill>
              </a:rPr>
              <a:t>ych</a:t>
            </a:r>
            <a:r>
              <a:rPr lang="pl-PL" sz="4400" dirty="0" smtClean="0"/>
              <a:t>)</a:t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>1 </a:t>
            </a:r>
            <a:r>
              <a:rPr lang="pl-PL" sz="4400" dirty="0" err="1" smtClean="0"/>
              <a:t>gr</a:t>
            </a:r>
            <a:r>
              <a:rPr lang="pl-PL" sz="4400" dirty="0" smtClean="0"/>
              <a:t> (grosz)</a:t>
            </a:r>
            <a:br>
              <a:rPr lang="pl-PL" sz="4400" dirty="0" smtClean="0"/>
            </a:br>
            <a:r>
              <a:rPr lang="pl-PL" sz="4400" dirty="0" smtClean="0"/>
              <a:t>2,3,4 </a:t>
            </a:r>
            <a:r>
              <a:rPr lang="pl-PL" sz="4400" dirty="0" err="1" smtClean="0"/>
              <a:t>gr</a:t>
            </a:r>
            <a:r>
              <a:rPr lang="pl-PL" sz="4400" dirty="0" smtClean="0"/>
              <a:t> (grosz</a:t>
            </a:r>
            <a:r>
              <a:rPr lang="pl-PL" sz="4400" u="sng" dirty="0" smtClean="0">
                <a:solidFill>
                  <a:srgbClr val="FF0000"/>
                </a:solidFill>
              </a:rPr>
              <a:t>e</a:t>
            </a:r>
            <a:r>
              <a:rPr lang="pl-PL" sz="4400" dirty="0" smtClean="0"/>
              <a:t>)</a:t>
            </a:r>
            <a:br>
              <a:rPr lang="pl-PL" sz="4400" dirty="0" smtClean="0"/>
            </a:br>
            <a:r>
              <a:rPr lang="pl-PL" sz="4400" dirty="0" smtClean="0"/>
              <a:t>5 – 21 </a:t>
            </a:r>
            <a:r>
              <a:rPr lang="pl-PL" sz="4400" dirty="0" err="1" smtClean="0"/>
              <a:t>gr</a:t>
            </a:r>
            <a:r>
              <a:rPr lang="pl-PL" sz="4400" dirty="0" smtClean="0"/>
              <a:t> (grosz</a:t>
            </a:r>
            <a:r>
              <a:rPr lang="pl-PL" sz="4400" u="sng" dirty="0" smtClean="0">
                <a:solidFill>
                  <a:srgbClr val="FF0000"/>
                </a:solidFill>
              </a:rPr>
              <a:t>y</a:t>
            </a:r>
            <a:r>
              <a:rPr lang="pl-PL" sz="4400" dirty="0" smtClean="0"/>
              <a:t>)</a:t>
            </a:r>
            <a:br>
              <a:rPr lang="pl-PL" sz="4400" dirty="0" smtClean="0"/>
            </a:br>
            <a:r>
              <a:rPr lang="pl-PL" sz="4400" dirty="0" smtClean="0"/>
              <a:t>2</a:t>
            </a:r>
            <a:r>
              <a:rPr lang="pl-PL" sz="4400" u="sng" dirty="0" smtClean="0"/>
              <a:t>2</a:t>
            </a:r>
            <a:r>
              <a:rPr lang="pl-PL" sz="4400" dirty="0" smtClean="0"/>
              <a:t>, 2</a:t>
            </a:r>
            <a:r>
              <a:rPr lang="pl-PL" sz="4400" u="sng" dirty="0" smtClean="0"/>
              <a:t>3</a:t>
            </a:r>
            <a:r>
              <a:rPr lang="pl-PL" sz="4400" dirty="0" smtClean="0"/>
              <a:t>, 2</a:t>
            </a:r>
            <a:r>
              <a:rPr lang="pl-PL" sz="4400" u="sng" dirty="0" smtClean="0"/>
              <a:t>4</a:t>
            </a:r>
            <a:r>
              <a:rPr lang="pl-PL" sz="4400" dirty="0" smtClean="0"/>
              <a:t> </a:t>
            </a:r>
            <a:r>
              <a:rPr lang="pl-PL" sz="4400" dirty="0" err="1" smtClean="0"/>
              <a:t>gr</a:t>
            </a:r>
            <a:r>
              <a:rPr lang="pl-PL" sz="4400" dirty="0" smtClean="0"/>
              <a:t> (</a:t>
            </a:r>
            <a:r>
              <a:rPr lang="pl-PL" sz="4400" dirty="0" smtClean="0">
                <a:solidFill>
                  <a:schemeClr val="tx1"/>
                </a:solidFill>
              </a:rPr>
              <a:t>grosz</a:t>
            </a:r>
            <a:r>
              <a:rPr lang="pl-PL" sz="4400" u="sng" dirty="0" smtClean="0">
                <a:solidFill>
                  <a:srgbClr val="FF0000"/>
                </a:solidFill>
              </a:rPr>
              <a:t>e</a:t>
            </a:r>
            <a:r>
              <a:rPr lang="pl-PL" sz="4400" dirty="0" smtClean="0"/>
              <a:t>)</a:t>
            </a:r>
            <a:br>
              <a:rPr lang="pl-PL" sz="4400" dirty="0" smtClean="0"/>
            </a:br>
            <a:r>
              <a:rPr lang="pl-PL" sz="4400" dirty="0" smtClean="0"/>
              <a:t>25, 35, 46, 99 </a:t>
            </a:r>
            <a:r>
              <a:rPr lang="pl-PL" sz="4400" dirty="0" err="1" smtClean="0"/>
              <a:t>gr</a:t>
            </a:r>
            <a:r>
              <a:rPr lang="pl-PL" sz="4400" dirty="0" smtClean="0"/>
              <a:t> (grosz</a:t>
            </a:r>
            <a:r>
              <a:rPr lang="pl-PL" sz="4400" u="sng" dirty="0" smtClean="0">
                <a:solidFill>
                  <a:srgbClr val="FF0000"/>
                </a:solidFill>
              </a:rPr>
              <a:t>y</a:t>
            </a:r>
            <a:r>
              <a:rPr lang="pl-PL" sz="4400" dirty="0" smtClean="0"/>
              <a:t>)</a:t>
            </a:r>
            <a:br>
              <a:rPr lang="pl-PL" sz="4400" dirty="0" smtClean="0"/>
            </a:br>
            <a:endParaRPr lang="pl-PL" sz="4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457201"/>
            <a:ext cx="17057687" cy="1371599"/>
          </a:xfrm>
        </p:spPr>
        <p:txBody>
          <a:bodyPr/>
          <a:lstStyle/>
          <a:p>
            <a:pPr algn="ctr"/>
            <a:r>
              <a:rPr lang="pl-PL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 to kosztuje?</a:t>
            </a:r>
            <a:endParaRPr lang="pl-PL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1346200"/>
            <a:ext cx="17032287" cy="8585200"/>
          </a:xfrm>
        </p:spPr>
        <p:txBody>
          <a:bodyPr>
            <a:normAutofit fontScale="90000"/>
          </a:bodyPr>
          <a:lstStyle/>
          <a:p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Przepraszam, </a:t>
            </a:r>
            <a:r>
              <a:rPr lang="pl-PL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 kosztuje 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kilogram bananów?</a:t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- 6 zł 50 gr. (6,50)</a:t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Proszę zważyć mi dwa kilogramy. </a:t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Proszę bardzo. Czy coś jeszcze?</a:t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Tak, poproszę jeszcze pół kilograma pomidorów. A </a:t>
            </a:r>
            <a:r>
              <a:rPr lang="pl-PL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jakiej cenie 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są ziemniaki?</a:t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 zł 99 </a:t>
            </a:r>
            <a:r>
              <a:rPr lang="pl-PL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(2,99) za kilogram.</a:t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 takim razie poproszę jeszcze dwa kilogramy ziemniaków.</a:t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Bardzo proszę. Czy to już wszystko?</a:t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Tak, dziękuję. Czy mogę zapłacić kartą?</a:t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Ależ oczywiście.</a:t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Zrób zakupy na śniadanie w sklepie spożywczym – ułóż dialog z kolegą z ławki.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58800" y="1"/>
            <a:ext cx="17221199" cy="1244599"/>
          </a:xfrm>
        </p:spPr>
        <p:txBody>
          <a:bodyPr>
            <a:normAutofit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 kosztuje?/ W jakiej cenie?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4626</TotalTime>
  <Words>392</Words>
  <Application>Microsoft Office PowerPoint</Application>
  <PresentationFormat>Niestandardowy</PresentationFormat>
  <Paragraphs>39</Paragraphs>
  <Slides>19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Oswald</vt:lpstr>
      <vt:lpstr>Lato</vt:lpstr>
      <vt:lpstr>Calibri</vt:lpstr>
      <vt:lpstr>Motyw pakietu Office</vt:lpstr>
      <vt:lpstr>Slajd 1</vt:lpstr>
      <vt:lpstr>Slajd 2</vt:lpstr>
      <vt:lpstr>  </vt:lpstr>
      <vt:lpstr>Slajd 4</vt:lpstr>
      <vt:lpstr>13: 30 – trzynasta trzydzieści/ wpół do czternastej 13: 35 – trzynasta trzydzieści pięć/ za dwadzieścia pięć czternasta 13: 45 – trzynasta czterdzieści pięć/ za piętnaście czternasta/ za kwadrans czternasta 13: 55 – trzynasta pięćdziesiąt pięć/ za pięć czternasta 14: 05 – czternasta pięć/ pięć po czternastej 14: 15 – czternasta piętnaście/ piętnaście po czternastej/ kwadrans po czternastej  12: 00 – południe  24: 00 – północ </vt:lpstr>
      <vt:lpstr>1. O której godzinie odjeżdża autobus do Warszawy? (15:25) Autobus do Warszawy odjeżdża o godzinie piętnastej dwadzieścia pięć. 2. O której godzinie odjeżdża pociąg do Lublina? (18:33) ……………………………………………………………………………………………………………… 3. O której zaczynają się zajęcia z języka polskiego? (9:00) ………………………………………………………………………………………………………………. 4. O której grają „Gwiezdne wojny”? (17:30) ………………………………………………………………………………………………………………. 5. O której spotykamy się w restauracji „Piwnica pod św. Kazimierzem”? (14:15) …………………………………………………………………………………………………… 6. O której masz samolot do Lwowa? (7:10) …………………………………………………………………………………………………………………</vt:lpstr>
      <vt:lpstr>mleko, pieczywo, masło, jajka, jogurt, wędlina, ser, owoce, warzywa, herbata, kawa, makaron, ryba, dżem</vt:lpstr>
      <vt:lpstr>1 zł (złoty) 2, 3, 4 zł (złote) 5 – 21 zł (złotych) 22, 23, 24 zł (złote) 25, 35, 46, 157, 1159 zł (złotych)  1 gr (grosz) 2,3,4 gr (grosze) 5 – 21 gr (groszy) 22, 23, 24 gr (grosze) 25, 35, 46, 99 gr (groszy) </vt:lpstr>
      <vt:lpstr>- Przepraszam, ile kosztuje kilogram bananów? - 6 zł 50 gr. (6,50) - Proszę zważyć mi dwa kilogramy.  - Proszę bardzo. Czy coś jeszcze? - Tak, poproszę jeszcze pół kilograma pomidorów. A w jakiej cenie są ziemniaki? - 2 zł 99 gr (2,99) za kilogram. - W takim razie poproszę jeszcze dwa kilogramy ziemniaków. - Bardzo proszę. Czy to już wszystko? - Tak, dziękuję. Czy mogę zapłacić kartą? - Ależ oczywiście. Zrób zakupy na śniadanie w sklepie spożywczym – ułóż dialog z kolegą z ławki.</vt:lpstr>
      <vt:lpstr>Jem: bułkę, jajecznicę, zupę, chleb, kotlet. Piję: herbatę, kawę, piwo, wino. Kupuję: wędlinę, chleb, mleko  kawa z mlekiem, herbata z cukrem (narzędnik – kim? czym?)  kawa bez mleka, herbata bez cukru (dopełniacz – kogo? czego?)</vt:lpstr>
      <vt:lpstr>      Przed posiłkiem wypijam …………. wody.   Zjadłem cały ………….. pierogów z serem. Wypiłem …………… gorącego mleka. Codziennie rano wypijam ……………. kawy z mlekiem. Piję herbatę z dwoma ………………. cukru.  Zupę jem ….........., drugie danie ………… i ……………. </vt:lpstr>
      <vt:lpstr>kawa z ..…; herbata z ….. i .....;  bułka z …..; kotlet z ….. i ..…; pomidorowa z ……; kanapka z …..; śledź w …..; naleśniki z …;  </vt:lpstr>
      <vt:lpstr>napoje: kawa, herbata, sok, woda, wino, piwo, alkohole     desery: ciasto, lody, gofry, naleśniki     zupy: rosół, barszcz ukraiński, flaki, pomidorowa </vt:lpstr>
      <vt:lpstr> przystawki: śledź w oleju, tatar wołowy, cebularz zamojski, galareta drobiowa</vt:lpstr>
      <vt:lpstr>napoje desery zupy dania główne przystawki</vt:lpstr>
      <vt:lpstr>-  Kierownik sali: Restauracja „Piwnica pod św. Kazimierzem”,  w czym mogę pomóc? -  Michał: Czy mógłbym zarezerwować stolik na dzisiejszy wieczór? -  Kierownik sali: Tak, mamy jeszcze kilka wolnych stolików? Na którą godzinę dokładnie ma być rezerwacja? -  Michał: Na 18:30.  -  Kierownik sali: Na ile osób? -  Michał: Na 4 -  Kierownik sali: Na jakie nazwisko dokonać rezerwacji? -  Michał: Michał Dąbrowski. -  Kierownik sali: Zapisałem. Dziękuję. Oczekujemy Państwa o godzinie 18:30. -  Michał: Dziękuję bardzo, do zobaczenia.   </vt:lpstr>
      <vt:lpstr>- Kelner: Dzień dobry, oto nasze menu. Proszę się zastanowić. Za chwilę do Państwa wrócę, żeby przyjąć zamówienie. - Goście: Dziękujemy. - Kelner: Czy już się Państwo zdecydowali? - Goście: Poprosimy dwa razy rosół z kaczki, dwa razy barszcz ukraiński, raz gołąbki, jeden schabowy, pierogi i placek po węgiersku. - Kelner: Czy coś do picia? - Goście: Tak, dwa razy piwo i dwie lampki wytrawnego wina dla pań.  - Kelner: Czy coś na deser? - Goście: A co pan proponuje? - Kelner: Mamy bardzo dobry deser lodowy. - Goście: W takim razie poprosimy 4 razy. - Kelner: Dziękuję, za chwilę wrócę i podam napoje. </vt:lpstr>
      <vt:lpstr>- Goście: Poprosimy rachunek. - Kelner: Oczywiście, już podchodzę. Czy Państwu smakowało? - Goście: Tak, wszystko było bardzo smaczne. Kelner: Bardzo się cieszę. Oto Państwa rachunek: dwa razy rosół, dwa razy barszcz, gołąbki, schabowy, pierogi, placek po węgiersku, dwa piwa, dwie lampki wina i cztery desery lodowe. To będzie razem 283 zł i 60 gr - Goście:  Bardzo proszę. - Kelner: Już wydaję resztę. - Goście: Dziękujemy, nie trzeba. - Kelner: Bardzo dziękuję. Zapraszamy ponownie. </vt:lpstr>
      <vt:lpstr> - Przedstaw dialog z kelnerem przyjmującym twoje zamówienie.  - Ułóż dialog z kelnerem, którego prosisz o rachunek, a następnie dokonujesz zapłaty.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Bartłomiej Kozyra</dc:creator>
  <cp:lastModifiedBy>hp</cp:lastModifiedBy>
  <cp:revision>40</cp:revision>
  <dcterms:created xsi:type="dcterms:W3CDTF">2021-11-13T09:41:55Z</dcterms:created>
  <dcterms:modified xsi:type="dcterms:W3CDTF">2022-10-26T21:00:12Z</dcterms:modified>
</cp:coreProperties>
</file>